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allowPng="1" organizeInFolders="0" useLongFilenames="0" imgSz="1024x768" encoding="macintosh"/>
  <p:clrMru>
    <a:srgbClr val="363A40"/>
    <a:srgbClr val="40454C"/>
    <a:srgbClr val="565656"/>
    <a:srgbClr val="2D2C2E"/>
    <a:srgbClr val="0200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08" autoAdjust="0"/>
    <p:restoredTop sz="94685" autoAdjust="0"/>
  </p:normalViewPr>
  <p:slideViewPr>
    <p:cSldViewPr snapToObjects="1">
      <p:cViewPr varScale="1">
        <p:scale>
          <a:sx n="130" d="100"/>
          <a:sy n="130" d="100"/>
        </p:scale>
        <p:origin x="-2832" y="-10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26C24-F2C2-2A40-884A-C4782A5DB476}" type="datetimeFigureOut">
              <a:rPr lang="en-US" smtClean="0"/>
              <a:t>6/25/15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B42E9-90A0-1945-A0D5-EF4FC31628B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304800"/>
            <a:ext cx="6324600" cy="762000"/>
          </a:xfrm>
          <a:prstGeom prst="rect">
            <a:avLst/>
          </a:prstGeom>
          <a:solidFill>
            <a:schemeClr val="accent3">
              <a:lumMod val="50000"/>
              <a:alpha val="95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BlairMdITC TT-Medium"/>
                <a:ea typeface="AppleGothic"/>
                <a:cs typeface="BlairMdITC TT-Medium"/>
              </a:rPr>
              <a:t>Heelal</a:t>
            </a:r>
            <a:r>
              <a:rPr lang="en-US" dirty="0" smtClean="0">
                <a:solidFill>
                  <a:schemeClr val="bg1"/>
                </a:solidFill>
                <a:latin typeface="BlairMdITC TT-Medium"/>
                <a:ea typeface="AppleGothic"/>
                <a:cs typeface="BlairMdITC TT-Medium"/>
              </a:rPr>
              <a:t> quiz</a:t>
            </a:r>
          </a:p>
          <a:p>
            <a:pPr algn="ctr"/>
            <a:endParaRPr lang="en-US" dirty="0">
              <a:solidFill>
                <a:schemeClr val="bg1"/>
              </a:solidFill>
              <a:latin typeface="BlairMdITC TT-Medium"/>
              <a:ea typeface="AppleGothic"/>
              <a:cs typeface="BlairMdITC TT-Medium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35356"/>
            <a:ext cx="1776919" cy="13362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5054" y="1371600"/>
            <a:ext cx="2934346" cy="182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1371600"/>
            <a:ext cx="28956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Vieze</a:t>
            </a:r>
            <a:r>
              <a:rPr lang="en-US" sz="1000" b="1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</a:t>
            </a:r>
            <a:r>
              <a:rPr lang="en-US" sz="1000" b="1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sneeuwballen</a:t>
            </a:r>
            <a:endParaRPr lang="en-US" sz="1000" b="1" dirty="0" smtClean="0">
              <a:solidFill>
                <a:srgbClr val="4F6228"/>
              </a:solidFill>
              <a:latin typeface="BlairMdITC TT-Medium"/>
              <a:cs typeface="BlairMdITC TT-Medium"/>
            </a:endParaRP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err="1" smtClean="0">
                <a:latin typeface="BlairMdITC TT-Medium"/>
                <a:cs typeface="BlairMdITC TT-Medium"/>
              </a:rPr>
              <a:t>Kometen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zijn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soort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vieze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sneeuwballen</a:t>
            </a:r>
            <a:r>
              <a:rPr lang="en-US" sz="800" dirty="0" smtClean="0">
                <a:latin typeface="BlairMdITC TT-Medium"/>
                <a:cs typeface="BlairMdITC TT-Medium"/>
              </a:rPr>
              <a:t> die we heel </a:t>
            </a:r>
            <a:r>
              <a:rPr lang="en-US" sz="800" dirty="0" err="1" smtClean="0">
                <a:latin typeface="BlairMdITC TT-Medium"/>
                <a:cs typeface="BlairMdITC TT-Medium"/>
              </a:rPr>
              <a:t>soms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zien</a:t>
            </a:r>
            <a:r>
              <a:rPr lang="en-US" sz="800" dirty="0" smtClean="0">
                <a:latin typeface="BlairMdITC TT-Medium"/>
                <a:cs typeface="BlairMdITC TT-Medium"/>
              </a:rPr>
              <a:t> op </a:t>
            </a:r>
            <a:r>
              <a:rPr lang="en-US" sz="800" dirty="0" err="1" smtClean="0">
                <a:latin typeface="BlairMdITC TT-Medium"/>
                <a:cs typeface="BlairMdITC TT-Medium"/>
              </a:rPr>
              <a:t>aarde</a:t>
            </a:r>
            <a:r>
              <a:rPr lang="en-US" sz="800" dirty="0" smtClean="0">
                <a:latin typeface="BlairMdITC TT-Medium"/>
                <a:cs typeface="BlairMdITC TT-Medium"/>
              </a:rPr>
              <a:t>. </a:t>
            </a:r>
            <a:r>
              <a:rPr lang="en-US" sz="800" dirty="0" err="1" smtClean="0">
                <a:latin typeface="BlairMdITC TT-Medium"/>
                <a:cs typeface="BlairMdITC TT-Medium"/>
              </a:rPr>
              <a:t>Maar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alleen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als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komeet</a:t>
            </a:r>
            <a:r>
              <a:rPr lang="en-US" sz="800" dirty="0" smtClean="0">
                <a:latin typeface="BlairMdITC TT-Medium"/>
                <a:cs typeface="BlairMdITC TT-Medium"/>
              </a:rPr>
              <a:t>   </a:t>
            </a:r>
            <a:r>
              <a:rPr lang="en-US" sz="800" dirty="0" err="1" smtClean="0">
                <a:latin typeface="BlairMdITC TT-Medium"/>
                <a:cs typeface="BlairMdITC TT-Medium"/>
              </a:rPr>
              <a:t>opbloeit</a:t>
            </a:r>
            <a:r>
              <a:rPr lang="en-US" sz="800" dirty="0" smtClean="0">
                <a:latin typeface="BlairMdITC TT-Medium"/>
                <a:cs typeface="BlairMdITC TT-Medium"/>
              </a:rPr>
              <a:t>.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1. 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Wat</a:t>
            </a:r>
            <a:r>
              <a:rPr lang="en-US" sz="800" i="1" dirty="0" smtClean="0">
                <a:latin typeface="BlairMdITC TT-Medium"/>
                <a:cs typeface="BlairMdITC TT-Medium"/>
              </a:rPr>
              <a:t> is de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gemiddelde</a:t>
            </a:r>
            <a:r>
              <a:rPr lang="en-US" sz="800" i="1" dirty="0" smtClean="0">
                <a:latin typeface="BlairMdITC TT-Medium"/>
                <a:cs typeface="BlairMdITC TT-Medium"/>
              </a:rPr>
              <a:t> diameter van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een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komeet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pPr marL="228600" indent="-228600">
              <a:buAutoNum type="alphaUcPeriod"/>
            </a:pPr>
            <a:r>
              <a:rPr lang="en-US" sz="800" dirty="0" smtClean="0">
                <a:latin typeface="BlairMdITC TT-Medium"/>
                <a:cs typeface="BlairMdITC TT-Medium"/>
              </a:rPr>
              <a:t>2 tot 15 meter</a:t>
            </a:r>
          </a:p>
          <a:p>
            <a:pPr marL="228600" indent="-228600"/>
            <a:r>
              <a:rPr lang="en-US" sz="800" dirty="0" smtClean="0">
                <a:latin typeface="BlairMdITC TT-Medium"/>
                <a:cs typeface="BlairMdITC TT-Medium"/>
              </a:rPr>
              <a:t>B. 200 tot 1500 meter</a:t>
            </a:r>
          </a:p>
          <a:p>
            <a:r>
              <a:rPr lang="en-US" sz="800" dirty="0" smtClean="0">
                <a:latin typeface="BlairMdITC TT-Medium"/>
                <a:cs typeface="BlairMdITC TT-Medium"/>
              </a:rPr>
              <a:t>C. 2 tot 15 kilometer</a:t>
            </a:r>
          </a:p>
          <a:p>
            <a:endParaRPr lang="en-US" sz="800" dirty="0">
              <a:latin typeface="BlairMdITC TT-Medium"/>
              <a:cs typeface="BlairMdITC TT-Medium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095149"/>
            <a:ext cx="28956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Afstand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naar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de 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zon</a:t>
            </a:r>
            <a:endParaRPr lang="en-US" sz="1000" dirty="0" smtClean="0">
              <a:solidFill>
                <a:srgbClr val="4F6228"/>
              </a:solidFill>
              <a:latin typeface="BlairMdITC TT-Medium"/>
              <a:cs typeface="BlairMdITC TT-Medium"/>
            </a:endParaRP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Er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zijn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veel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planeten</a:t>
            </a:r>
            <a:r>
              <a:rPr lang="en-US" sz="800" dirty="0" smtClean="0">
                <a:latin typeface="BlairMdITC TT-Medium"/>
                <a:cs typeface="BlairMdITC TT-Medium"/>
              </a:rPr>
              <a:t> in </a:t>
            </a:r>
            <a:r>
              <a:rPr lang="en-US" sz="800" dirty="0" smtClean="0">
                <a:latin typeface="BlairMdITC TT-Medium"/>
                <a:cs typeface="BlairMdITC TT-Medium"/>
              </a:rPr>
              <a:t>ons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zonnestelsel</a:t>
            </a:r>
            <a:r>
              <a:rPr lang="en-US" sz="800" dirty="0" smtClean="0">
                <a:latin typeface="BlairMdITC TT-Medium"/>
                <a:cs typeface="BlairMdITC TT-Medium"/>
              </a:rPr>
              <a:t>. De </a:t>
            </a:r>
            <a:r>
              <a:rPr lang="en-US" sz="800" dirty="0" smtClean="0">
                <a:latin typeface="BlairMdITC TT-Medium"/>
                <a:cs typeface="BlairMdITC TT-Medium"/>
              </a:rPr>
              <a:t>aarde</a:t>
            </a:r>
            <a:r>
              <a:rPr lang="en-US" sz="800" dirty="0" smtClean="0">
                <a:latin typeface="BlairMdITC TT-Medium"/>
                <a:cs typeface="BlairMdITC TT-Medium"/>
              </a:rPr>
              <a:t> is </a:t>
            </a:r>
            <a:r>
              <a:rPr lang="en-US" sz="800" dirty="0" smtClean="0">
                <a:latin typeface="BlairMdITC TT-Medium"/>
                <a:cs typeface="BlairMdITC TT-Medium"/>
              </a:rPr>
              <a:t>daar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van. </a:t>
            </a:r>
            <a:r>
              <a:rPr lang="en-US" sz="800" dirty="0" smtClean="0">
                <a:latin typeface="BlairMdITC TT-Medium"/>
                <a:cs typeface="BlairMdITC TT-Medium"/>
              </a:rPr>
              <a:t>Ook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hebben</a:t>
            </a:r>
            <a:r>
              <a:rPr lang="en-US" sz="800" dirty="0" smtClean="0">
                <a:latin typeface="BlairMdITC TT-Medium"/>
                <a:cs typeface="BlairMdITC TT-Medium"/>
              </a:rPr>
              <a:t> we de </a:t>
            </a:r>
            <a:r>
              <a:rPr lang="en-US" sz="800" dirty="0" smtClean="0">
                <a:latin typeface="BlairMdITC TT-Medium"/>
                <a:cs typeface="BlairMdITC TT-Medium"/>
              </a:rPr>
              <a:t>zon</a:t>
            </a:r>
            <a:r>
              <a:rPr lang="en-US" sz="800" dirty="0" smtClean="0">
                <a:latin typeface="BlairMdITC TT-Medium"/>
                <a:cs typeface="BlairMdITC TT-Medium"/>
              </a:rPr>
              <a:t>, die </a:t>
            </a:r>
            <a:r>
              <a:rPr lang="en-US" sz="800" dirty="0" smtClean="0">
                <a:latin typeface="BlairMdITC TT-Medium"/>
                <a:cs typeface="BlairMdITC TT-Medium"/>
              </a:rPr>
              <a:t>veel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warmte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afgeeft</a:t>
            </a:r>
            <a:r>
              <a:rPr lang="en-US" sz="800" dirty="0" smtClean="0">
                <a:latin typeface="BlairMdITC TT-Medium"/>
                <a:cs typeface="BlairMdITC TT-Medium"/>
              </a:rPr>
              <a:t>.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2. </a:t>
            </a:r>
            <a:r>
              <a:rPr lang="en-US" sz="800" i="1" dirty="0" smtClean="0">
                <a:latin typeface="BlairMdITC TT-Medium"/>
                <a:cs typeface="BlairMdITC TT-Medium"/>
              </a:rPr>
              <a:t>Welke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planeet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ligt</a:t>
            </a:r>
            <a:r>
              <a:rPr lang="en-US" sz="800" i="1" dirty="0" smtClean="0">
                <a:latin typeface="BlairMdITC TT-Medium"/>
                <a:cs typeface="BlairMdITC TT-Medium"/>
              </a:rPr>
              <a:t> het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dichtstbij</a:t>
            </a:r>
            <a:r>
              <a:rPr lang="en-US" sz="800" i="1" dirty="0" smtClean="0">
                <a:latin typeface="BlairMdITC TT-Medium"/>
                <a:cs typeface="BlairMdITC TT-Medium"/>
              </a:rPr>
              <a:t> de </a:t>
            </a:r>
            <a:r>
              <a:rPr lang="en-US" sz="800" i="1" dirty="0" smtClean="0">
                <a:latin typeface="BlairMdITC TT-Medium"/>
                <a:cs typeface="BlairMdITC TT-Medium"/>
              </a:rPr>
              <a:t>zon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A. de </a:t>
            </a:r>
            <a:r>
              <a:rPr lang="en-US" sz="800" dirty="0" smtClean="0">
                <a:latin typeface="BlairMdITC TT-Medium"/>
                <a:cs typeface="BlairMdITC TT-Medium"/>
              </a:rPr>
              <a:t>Aarde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B. </a:t>
            </a:r>
            <a:r>
              <a:rPr lang="en-US" sz="800" dirty="0" smtClean="0">
                <a:latin typeface="BlairMdITC TT-Medium"/>
                <a:cs typeface="BlairMdITC TT-Medium"/>
              </a:rPr>
              <a:t>Mercurius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C. Venus</a:t>
            </a:r>
            <a:endParaRPr lang="en-US" sz="800" dirty="0">
              <a:latin typeface="BlairMdITC TT-Medium"/>
              <a:cs typeface="BlairMdITC TT-Medium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95054" y="3200400"/>
            <a:ext cx="293434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Met de auto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Ruimtereizen </a:t>
            </a:r>
            <a:r>
              <a:rPr lang="en-US" sz="800" dirty="0" smtClean="0">
                <a:latin typeface="BlairMdITC TT-Medium"/>
                <a:cs typeface="BlairMdITC TT-Medium"/>
              </a:rPr>
              <a:t>duurt</a:t>
            </a:r>
            <a:r>
              <a:rPr lang="en-US" sz="800" dirty="0" smtClean="0">
                <a:latin typeface="BlairMdITC TT-Medium"/>
                <a:cs typeface="BlairMdITC TT-Medium"/>
              </a:rPr>
              <a:t> erg </a:t>
            </a:r>
            <a:r>
              <a:rPr lang="en-US" sz="800" dirty="0" smtClean="0">
                <a:latin typeface="BlairMdITC TT-Medium"/>
                <a:cs typeface="BlairMdITC TT-Medium"/>
              </a:rPr>
              <a:t>lang</a:t>
            </a:r>
            <a:r>
              <a:rPr lang="en-US" sz="800" dirty="0" smtClean="0">
                <a:latin typeface="BlairMdITC TT-Medium"/>
                <a:cs typeface="BlairMdITC TT-Medium"/>
              </a:rPr>
              <a:t>, </a:t>
            </a:r>
            <a:r>
              <a:rPr lang="en-US" sz="800" dirty="0" smtClean="0">
                <a:latin typeface="BlairMdITC TT-Medium"/>
                <a:cs typeface="BlairMdITC TT-Medium"/>
              </a:rPr>
              <a:t>zelfs</a:t>
            </a:r>
            <a:r>
              <a:rPr lang="en-US" sz="800" dirty="0" smtClean="0">
                <a:latin typeface="BlairMdITC TT-Medium"/>
                <a:cs typeface="BlairMdITC TT-Medium"/>
              </a:rPr>
              <a:t> met </a:t>
            </a:r>
            <a:r>
              <a:rPr lang="en-US" sz="800" dirty="0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ruimte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schip</a:t>
            </a:r>
            <a:r>
              <a:rPr lang="en-US" sz="800" dirty="0" smtClean="0">
                <a:latin typeface="BlairMdITC TT-Medium"/>
                <a:cs typeface="BlairMdITC TT-Medium"/>
              </a:rPr>
              <a:t>. </a:t>
            </a:r>
            <a:r>
              <a:rPr lang="en-US" sz="800" dirty="0" smtClean="0">
                <a:latin typeface="BlairMdITC TT-Medium"/>
                <a:cs typeface="BlairMdITC TT-Medium"/>
              </a:rPr>
              <a:t>Stel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nou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dat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er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snelweg</a:t>
            </a:r>
            <a:r>
              <a:rPr lang="en-US" sz="800" dirty="0" smtClean="0">
                <a:latin typeface="BlairMdITC TT-Medium"/>
                <a:cs typeface="BlairMdITC TT-Medium"/>
              </a:rPr>
              <a:t> is </a:t>
            </a:r>
            <a:r>
              <a:rPr lang="en-US" sz="800" dirty="0" smtClean="0">
                <a:latin typeface="BlairMdITC TT-Medium"/>
                <a:cs typeface="BlairMdITC TT-Medium"/>
              </a:rPr>
              <a:t>naar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smtClean="0">
                <a:latin typeface="BlairMdITC TT-Medium"/>
                <a:cs typeface="BlairMdITC TT-Medium"/>
              </a:rPr>
              <a:t>zon</a:t>
            </a:r>
            <a:r>
              <a:rPr lang="en-US" sz="800" dirty="0" smtClean="0">
                <a:latin typeface="BlairMdITC TT-Medium"/>
                <a:cs typeface="BlairMdITC TT-Medium"/>
              </a:rPr>
              <a:t>. De </a:t>
            </a:r>
            <a:r>
              <a:rPr lang="en-US" sz="800" dirty="0" smtClean="0">
                <a:latin typeface="BlairMdITC TT-Medium"/>
                <a:cs typeface="BlairMdITC TT-Medium"/>
              </a:rPr>
              <a:t>zon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ligt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ongeveer</a:t>
            </a:r>
            <a:r>
              <a:rPr lang="en-US" sz="800" dirty="0" smtClean="0">
                <a:latin typeface="BlairMdITC TT-Medium"/>
                <a:cs typeface="BlairMdITC TT-Medium"/>
              </a:rPr>
              <a:t> 15 </a:t>
            </a:r>
            <a:r>
              <a:rPr lang="en-US" sz="800" dirty="0" smtClean="0">
                <a:latin typeface="BlairMdITC TT-Medium"/>
                <a:cs typeface="BlairMdITC TT-Medium"/>
              </a:rPr>
              <a:t>miljoen</a:t>
            </a:r>
            <a:r>
              <a:rPr lang="en-US" sz="800" dirty="0" smtClean="0">
                <a:latin typeface="BlairMdITC TT-Medium"/>
                <a:cs typeface="BlairMdITC TT-Medium"/>
              </a:rPr>
              <a:t> kilometer van de </a:t>
            </a:r>
            <a:r>
              <a:rPr lang="en-US" sz="800" dirty="0" smtClean="0">
                <a:latin typeface="BlairMdITC TT-Medium"/>
                <a:cs typeface="BlairMdITC TT-Medium"/>
              </a:rPr>
              <a:t>aarde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af</a:t>
            </a:r>
            <a:r>
              <a:rPr lang="en-US" sz="800" dirty="0" smtClean="0">
                <a:latin typeface="BlairMdITC TT-Medium"/>
                <a:cs typeface="BlairMdITC TT-Medium"/>
              </a:rPr>
              <a:t>. Je </a:t>
            </a:r>
            <a:r>
              <a:rPr lang="en-US" sz="800" dirty="0" smtClean="0">
                <a:latin typeface="BlairMdITC TT-Medium"/>
                <a:cs typeface="BlairMdITC TT-Medium"/>
              </a:rPr>
              <a:t>rijdt</a:t>
            </a:r>
            <a:r>
              <a:rPr lang="en-US" sz="800" dirty="0" smtClean="0">
                <a:latin typeface="BlairMdITC TT-Medium"/>
                <a:cs typeface="BlairMdITC TT-Medium"/>
              </a:rPr>
              <a:t>, </a:t>
            </a:r>
            <a:r>
              <a:rPr lang="en-US" sz="800" dirty="0" smtClean="0">
                <a:latin typeface="BlairMdITC TT-Medium"/>
                <a:cs typeface="BlairMdITC TT-Medium"/>
              </a:rPr>
              <a:t>zonder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te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stoppen</a:t>
            </a:r>
            <a:r>
              <a:rPr lang="en-US" sz="800" dirty="0" smtClean="0">
                <a:latin typeface="BlairMdITC TT-Medium"/>
                <a:cs typeface="BlairMdITC TT-Medium"/>
              </a:rPr>
              <a:t>, 100 kilometer per </a:t>
            </a:r>
            <a:r>
              <a:rPr lang="en-US" sz="800" dirty="0" smtClean="0">
                <a:latin typeface="BlairMdITC TT-Medium"/>
                <a:cs typeface="BlairMdITC TT-Medium"/>
              </a:rPr>
              <a:t>uur</a:t>
            </a:r>
            <a:r>
              <a:rPr lang="en-US" sz="800" dirty="0" smtClean="0">
                <a:latin typeface="BlairMdITC TT-Medium"/>
                <a:cs typeface="BlairMdITC TT-Medium"/>
              </a:rPr>
              <a:t>.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3. </a:t>
            </a:r>
            <a:r>
              <a:rPr lang="en-US" sz="800" i="1" dirty="0" smtClean="0">
                <a:latin typeface="BlairMdITC TT-Medium"/>
                <a:cs typeface="BlairMdITC TT-Medium"/>
              </a:rPr>
              <a:t>Hoelang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zou</a:t>
            </a:r>
            <a:r>
              <a:rPr lang="en-US" sz="800" i="1" dirty="0" smtClean="0">
                <a:latin typeface="BlairMdITC TT-Medium"/>
                <a:cs typeface="BlairMdITC TT-Medium"/>
              </a:rPr>
              <a:t> het </a:t>
            </a:r>
            <a:r>
              <a:rPr lang="en-US" sz="800" i="1" dirty="0" smtClean="0">
                <a:latin typeface="BlairMdITC TT-Medium"/>
                <a:cs typeface="BlairMdITC TT-Medium"/>
              </a:rPr>
              <a:t>duren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om</a:t>
            </a:r>
            <a:r>
              <a:rPr lang="en-US" sz="800" i="1" dirty="0" smtClean="0">
                <a:latin typeface="BlairMdITC TT-Medium"/>
                <a:cs typeface="BlairMdITC TT-Medium"/>
              </a:rPr>
              <a:t> met de auto </a:t>
            </a:r>
            <a:r>
              <a:rPr lang="en-US" sz="800" i="1" dirty="0" smtClean="0">
                <a:latin typeface="BlairMdITC TT-Medium"/>
                <a:cs typeface="BlairMdITC TT-Medium"/>
              </a:rPr>
              <a:t>naar</a:t>
            </a:r>
            <a:r>
              <a:rPr lang="en-US" sz="800" i="1" dirty="0" smtClean="0">
                <a:latin typeface="BlairMdITC TT-Medium"/>
                <a:cs typeface="BlairMdITC TT-Medium"/>
              </a:rPr>
              <a:t> de </a:t>
            </a:r>
            <a:r>
              <a:rPr lang="en-US" sz="800" i="1" dirty="0" smtClean="0">
                <a:latin typeface="BlairMdITC TT-Medium"/>
                <a:cs typeface="BlairMdITC TT-Medium"/>
              </a:rPr>
              <a:t>zon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te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rijden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A. 170 </a:t>
            </a:r>
            <a:r>
              <a:rPr lang="en-US" sz="800" dirty="0" smtClean="0">
                <a:latin typeface="BlairMdITC TT-Medium"/>
                <a:cs typeface="BlairMdITC TT-Medium"/>
              </a:rPr>
              <a:t>jaar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B. 50 </a:t>
            </a:r>
            <a:r>
              <a:rPr lang="en-US" sz="800" dirty="0" smtClean="0">
                <a:latin typeface="BlairMdITC TT-Medium"/>
                <a:cs typeface="BlairMdITC TT-Medium"/>
              </a:rPr>
              <a:t>dagen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C. 5 </a:t>
            </a:r>
            <a:r>
              <a:rPr lang="en-US" sz="800" dirty="0" err="1" smtClean="0">
                <a:latin typeface="BlairMdITC TT-Medium"/>
                <a:cs typeface="BlairMdITC TT-Medium"/>
              </a:rPr>
              <a:t>eeuwen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endParaRPr lang="en-US" sz="800" dirty="0">
              <a:latin typeface="BlairMdITC TT-Medium"/>
              <a:cs typeface="BlairMdITC TT-Medium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4818698"/>
            <a:ext cx="259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  <a:latin typeface="BlairMdITC TT-Medium"/>
                <a:cs typeface="BlairMdITC TT-Medium"/>
              </a:rPr>
              <a:t>Kenmerken van 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  <a:latin typeface="BlairMdITC TT-Medium"/>
                <a:cs typeface="BlairMdITC TT-Medium"/>
              </a:rPr>
              <a:t>planeten</a:t>
            </a:r>
            <a:endParaRPr lang="en-US" sz="1000" dirty="0" smtClean="0">
              <a:solidFill>
                <a:schemeClr val="accent3">
                  <a:lumMod val="50000"/>
                </a:schemeClr>
              </a:solidFill>
              <a:latin typeface="BlairMdITC TT-Medium"/>
              <a:cs typeface="BlairMdITC TT-Medium"/>
            </a:endParaRP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Veel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planeten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hebben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hun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eigen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kenmerken</a:t>
            </a:r>
            <a:r>
              <a:rPr lang="en-US" sz="800" dirty="0" smtClean="0">
                <a:latin typeface="BlairMdITC TT-Medium"/>
                <a:cs typeface="BlairMdITC TT-Medium"/>
              </a:rPr>
              <a:t>. </a:t>
            </a:r>
            <a:r>
              <a:rPr lang="en-US" sz="800" dirty="0" smtClean="0">
                <a:latin typeface="BlairMdITC TT-Medium"/>
                <a:cs typeface="BlairMdITC TT-Medium"/>
              </a:rPr>
              <a:t>Denk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hierbij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aan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grootte</a:t>
            </a:r>
            <a:r>
              <a:rPr lang="en-US" sz="800" dirty="0" smtClean="0">
                <a:latin typeface="BlairMdITC TT-Medium"/>
                <a:cs typeface="BlairMdITC TT-Medium"/>
              </a:rPr>
              <a:t> en </a:t>
            </a:r>
            <a:r>
              <a:rPr lang="en-US" sz="800" dirty="0" smtClean="0">
                <a:latin typeface="BlairMdITC TT-Medium"/>
                <a:cs typeface="BlairMdITC TT-Medium"/>
              </a:rPr>
              <a:t>kleur</a:t>
            </a:r>
            <a:r>
              <a:rPr lang="en-US" sz="800" dirty="0" smtClean="0">
                <a:latin typeface="BlairMdITC TT-Medium"/>
                <a:cs typeface="BlairMdITC TT-Medium"/>
              </a:rPr>
              <a:t>. We </a:t>
            </a:r>
            <a:r>
              <a:rPr lang="en-US" sz="800" dirty="0" smtClean="0">
                <a:latin typeface="BlairMdITC TT-Medium"/>
                <a:cs typeface="BlairMdITC TT-Medium"/>
              </a:rPr>
              <a:t>herkennen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smtClean="0">
                <a:latin typeface="BlairMdITC TT-Medium"/>
                <a:cs typeface="BlairMdITC TT-Medium"/>
              </a:rPr>
              <a:t>planeten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aan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deze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dingen</a:t>
            </a:r>
            <a:r>
              <a:rPr lang="en-US" sz="800" dirty="0" smtClean="0">
                <a:latin typeface="BlairMdITC TT-Medium"/>
                <a:cs typeface="BlairMdITC TT-Medium"/>
              </a:rPr>
              <a:t>.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4. </a:t>
            </a:r>
            <a:r>
              <a:rPr lang="en-US" sz="800" i="1" dirty="0" smtClean="0">
                <a:latin typeface="BlairMdITC TT-Medium"/>
                <a:cs typeface="BlairMdITC TT-Medium"/>
              </a:rPr>
              <a:t>Welke</a:t>
            </a:r>
            <a:r>
              <a:rPr lang="en-US" sz="800" i="1" dirty="0" smtClean="0">
                <a:latin typeface="BlairMdITC TT-Medium"/>
                <a:cs typeface="BlairMdITC TT-Medium"/>
              </a:rPr>
              <a:t> van </a:t>
            </a:r>
            <a:r>
              <a:rPr lang="en-US" sz="800" i="1" dirty="0" smtClean="0">
                <a:latin typeface="BlairMdITC TT-Medium"/>
                <a:cs typeface="BlairMdITC TT-Medium"/>
              </a:rPr>
              <a:t>deze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kenmerken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klopt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niet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smtClean="0">
                <a:latin typeface="BlairMdITC TT-Medium"/>
                <a:cs typeface="BlairMdITC TT-Medium"/>
              </a:rPr>
              <a:t>bij</a:t>
            </a:r>
            <a:r>
              <a:rPr lang="en-US" sz="800" i="1" dirty="0" smtClean="0">
                <a:latin typeface="BlairMdITC TT-Medium"/>
                <a:cs typeface="BlairMdITC TT-Medium"/>
              </a:rPr>
              <a:t> de </a:t>
            </a:r>
            <a:r>
              <a:rPr lang="en-US" sz="800" i="1" dirty="0" smtClean="0">
                <a:latin typeface="BlairMdITC TT-Medium"/>
                <a:cs typeface="BlairMdITC TT-Medium"/>
              </a:rPr>
              <a:t>planeet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A. </a:t>
            </a:r>
            <a:r>
              <a:rPr lang="en-US" sz="800" dirty="0" smtClean="0">
                <a:latin typeface="BlairMdITC TT-Medium"/>
                <a:cs typeface="BlairMdITC TT-Medium"/>
              </a:rPr>
              <a:t>Neptunus</a:t>
            </a:r>
            <a:r>
              <a:rPr lang="en-US" sz="800" dirty="0" smtClean="0">
                <a:latin typeface="BlairMdITC TT-Medium"/>
                <a:cs typeface="BlairMdITC TT-Medium"/>
              </a:rPr>
              <a:t> is </a:t>
            </a:r>
            <a:r>
              <a:rPr lang="en-US" sz="800" dirty="0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blauwe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planeet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B. </a:t>
            </a:r>
            <a:r>
              <a:rPr lang="en-US" sz="800" dirty="0" smtClean="0">
                <a:latin typeface="BlairMdITC TT-Medium"/>
                <a:cs typeface="BlairMdITC TT-Medium"/>
              </a:rPr>
              <a:t>Mercurius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heeft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ring </a:t>
            </a:r>
            <a:r>
              <a:rPr lang="en-US" sz="800" dirty="0" smtClean="0">
                <a:latin typeface="BlairMdITC TT-Medium"/>
                <a:cs typeface="BlairMdITC TT-Medium"/>
              </a:rPr>
              <a:t>om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zich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heen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C. Mars </a:t>
            </a:r>
            <a:r>
              <a:rPr lang="en-US" sz="800" dirty="0" smtClean="0">
                <a:latin typeface="BlairMdITC TT-Medium"/>
                <a:cs typeface="BlairMdITC TT-Medium"/>
              </a:rPr>
              <a:t>heeft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diameter van 6.794 km</a:t>
            </a:r>
            <a:endParaRPr lang="en-US" sz="800" dirty="0">
              <a:latin typeface="BlairMdITC TT-Medium"/>
              <a:cs typeface="BlairMdITC TT-Medium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95054" y="5334000"/>
            <a:ext cx="293434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De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grootste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planeet</a:t>
            </a:r>
            <a:endParaRPr lang="en-US" sz="1000" dirty="0" smtClean="0">
              <a:solidFill>
                <a:srgbClr val="4F6228"/>
              </a:solidFill>
              <a:latin typeface="BlairMdITC TT-Medium"/>
              <a:cs typeface="BlairMdITC TT-Medium"/>
            </a:endParaRP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In het </a:t>
            </a:r>
            <a:r>
              <a:rPr lang="en-US" sz="800" dirty="0" err="1" smtClean="0">
                <a:latin typeface="BlairMdITC TT-Medium"/>
                <a:cs typeface="BlairMdITC TT-Medium"/>
              </a:rPr>
              <a:t>zonnestelsel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zijn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er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veel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planeten</a:t>
            </a:r>
            <a:r>
              <a:rPr lang="en-US" sz="800" dirty="0" smtClean="0">
                <a:latin typeface="BlairMdITC TT-Medium"/>
                <a:cs typeface="BlairMdITC TT-Medium"/>
              </a:rPr>
              <a:t>, </a:t>
            </a:r>
            <a:r>
              <a:rPr lang="en-US" sz="800" dirty="0" err="1" smtClean="0">
                <a:latin typeface="BlairMdITC TT-Medium"/>
                <a:cs typeface="BlairMdITC TT-Medium"/>
              </a:rPr>
              <a:t>planeten</a:t>
            </a:r>
            <a:r>
              <a:rPr lang="en-US" sz="800" dirty="0" smtClean="0">
                <a:latin typeface="BlairMdITC TT-Medium"/>
                <a:cs typeface="BlairMdITC TT-Medium"/>
              </a:rPr>
              <a:t> met </a:t>
            </a:r>
            <a:r>
              <a:rPr lang="en-US" sz="800" dirty="0" err="1" smtClean="0">
                <a:latin typeface="BlairMdITC TT-Medium"/>
                <a:cs typeface="BlairMdITC TT-Medium"/>
              </a:rPr>
              <a:t>verschillende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grootte</a:t>
            </a:r>
            <a:r>
              <a:rPr lang="en-US" sz="800" dirty="0" smtClean="0">
                <a:latin typeface="BlairMdITC TT-Medium"/>
                <a:cs typeface="BlairMdITC TT-Medium"/>
              </a:rPr>
              <a:t>, </a:t>
            </a:r>
            <a:r>
              <a:rPr lang="en-US" sz="800" dirty="0" err="1" smtClean="0">
                <a:latin typeface="BlairMdITC TT-Medium"/>
                <a:cs typeface="BlairMdITC TT-Medium"/>
              </a:rPr>
              <a:t>omtrek</a:t>
            </a:r>
            <a:r>
              <a:rPr lang="en-US" sz="800" dirty="0" smtClean="0">
                <a:latin typeface="BlairMdITC TT-Medium"/>
                <a:cs typeface="BlairMdITC TT-Medium"/>
              </a:rPr>
              <a:t>, </a:t>
            </a:r>
            <a:r>
              <a:rPr lang="en-US" sz="800" dirty="0" err="1" smtClean="0">
                <a:latin typeface="BlairMdITC TT-Medium"/>
                <a:cs typeface="BlairMdITC TT-Medium"/>
              </a:rPr>
              <a:t>lengte</a:t>
            </a:r>
            <a:r>
              <a:rPr lang="en-US" sz="800" dirty="0" smtClean="0">
                <a:latin typeface="BlairMdITC TT-Medium"/>
                <a:cs typeface="BlairMdITC TT-Medium"/>
              </a:rPr>
              <a:t> etc. </a:t>
            </a:r>
            <a:r>
              <a:rPr lang="en-US" sz="800" dirty="0" err="1" smtClean="0">
                <a:latin typeface="BlairMdITC TT-Medium"/>
                <a:cs typeface="BlairMdITC TT-Medium"/>
              </a:rPr>
              <a:t>Elke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planeet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varieert</a:t>
            </a:r>
            <a:r>
              <a:rPr lang="en-US" sz="800" dirty="0" smtClean="0">
                <a:latin typeface="BlairMdITC TT-Medium"/>
                <a:cs typeface="BlairMdITC TT-Medium"/>
              </a:rPr>
              <a:t> met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ander</a:t>
            </a:r>
            <a:r>
              <a:rPr lang="en-US" sz="800" dirty="0" smtClean="0">
                <a:latin typeface="BlairMdITC TT-Medium"/>
                <a:cs typeface="BlairMdITC TT-Medium"/>
              </a:rPr>
              <a:t>, </a:t>
            </a:r>
            <a:r>
              <a:rPr lang="en-US" sz="800" dirty="0" err="1" smtClean="0">
                <a:latin typeface="BlairMdITC TT-Medium"/>
                <a:cs typeface="BlairMdITC TT-Medium"/>
              </a:rPr>
              <a:t>maar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wat</a:t>
            </a:r>
            <a:r>
              <a:rPr lang="en-US" sz="800" dirty="0" smtClean="0">
                <a:latin typeface="BlairMdITC TT-Medium"/>
                <a:cs typeface="BlairMdITC TT-Medium"/>
              </a:rPr>
              <a:t> is </a:t>
            </a:r>
            <a:r>
              <a:rPr lang="en-US" sz="800" dirty="0" err="1" smtClean="0">
                <a:latin typeface="BlairMdITC TT-Medium"/>
                <a:cs typeface="BlairMdITC TT-Medium"/>
              </a:rPr>
              <a:t>nou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grootste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planeet</a:t>
            </a:r>
            <a:r>
              <a:rPr lang="en-US" sz="800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5.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Hieronder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staan</a:t>
            </a:r>
            <a:r>
              <a:rPr lang="en-US" sz="800" i="1" dirty="0" smtClean="0">
                <a:latin typeface="BlairMdITC TT-Medium"/>
                <a:cs typeface="BlairMdITC TT-Medium"/>
              </a:rPr>
              <a:t> 3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planeten</a:t>
            </a:r>
            <a:r>
              <a:rPr lang="en-US" sz="800" i="1" dirty="0" smtClean="0">
                <a:latin typeface="BlairMdITC TT-Medium"/>
                <a:cs typeface="BlairMdITC TT-Medium"/>
              </a:rPr>
              <a:t>,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welke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planeet</a:t>
            </a:r>
            <a:r>
              <a:rPr lang="en-US" sz="800" i="1" dirty="0" smtClean="0">
                <a:latin typeface="BlairMdITC TT-Medium"/>
                <a:cs typeface="BlairMdITC TT-Medium"/>
              </a:rPr>
              <a:t> is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hiervan</a:t>
            </a:r>
            <a:r>
              <a:rPr lang="en-US" sz="800" i="1" dirty="0" smtClean="0">
                <a:latin typeface="BlairMdITC TT-Medium"/>
                <a:cs typeface="BlairMdITC TT-Medium"/>
              </a:rPr>
              <a:t> de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grootste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A. Pluto</a:t>
            </a:r>
          </a:p>
          <a:p>
            <a:r>
              <a:rPr lang="en-US" sz="800" dirty="0" smtClean="0">
                <a:latin typeface="BlairMdITC TT-Medium"/>
                <a:cs typeface="BlairMdITC TT-Medium"/>
              </a:rPr>
              <a:t>B. Venus</a:t>
            </a:r>
          </a:p>
          <a:p>
            <a:r>
              <a:rPr lang="en-US" sz="800" dirty="0" smtClean="0">
                <a:latin typeface="BlairMdITC TT-Medium"/>
                <a:cs typeface="BlairMdITC TT-Medium"/>
              </a:rPr>
              <a:t>C. Jupiter</a:t>
            </a:r>
            <a:endParaRPr lang="en-US" sz="800" dirty="0">
              <a:latin typeface="BlairMdITC TT-Medium"/>
              <a:cs typeface="BlairMdITC TT-Medium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6911579"/>
            <a:ext cx="27432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Van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aarde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naar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Pluto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De </a:t>
            </a:r>
            <a:r>
              <a:rPr lang="en-US" sz="800" dirty="0" err="1" smtClean="0">
                <a:latin typeface="BlairMdITC TT-Medium"/>
                <a:cs typeface="BlairMdITC TT-Medium"/>
              </a:rPr>
              <a:t>aarde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ligt</a:t>
            </a:r>
            <a:r>
              <a:rPr lang="en-US" sz="800" dirty="0" smtClean="0">
                <a:latin typeface="BlairMdITC TT-Medium"/>
                <a:cs typeface="BlairMdITC TT-Medium"/>
              </a:rPr>
              <a:t> op </a:t>
            </a:r>
            <a:r>
              <a:rPr lang="en-US" sz="800" dirty="0" err="1" smtClean="0">
                <a:latin typeface="BlairMdITC TT-Medium"/>
                <a:cs typeface="BlairMdITC TT-Medium"/>
              </a:rPr>
              <a:t>verschillende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afstanden</a:t>
            </a:r>
            <a:r>
              <a:rPr lang="en-US" sz="800" dirty="0" smtClean="0">
                <a:latin typeface="BlairMdITC TT-Medium"/>
                <a:cs typeface="BlairMdITC TT-Medium"/>
              </a:rPr>
              <a:t> van </a:t>
            </a:r>
            <a:r>
              <a:rPr lang="en-US" sz="800" dirty="0" err="1" smtClean="0">
                <a:latin typeface="BlairMdITC TT-Medium"/>
                <a:cs typeface="BlairMdITC TT-Medium"/>
              </a:rPr>
              <a:t>planeten</a:t>
            </a:r>
            <a:r>
              <a:rPr lang="en-US" sz="800" dirty="0" smtClean="0">
                <a:latin typeface="BlairMdITC TT-Medium"/>
                <a:cs typeface="BlairMdITC TT-Medium"/>
              </a:rPr>
              <a:t>, </a:t>
            </a:r>
            <a:r>
              <a:rPr lang="en-US" sz="800" dirty="0" err="1" smtClean="0">
                <a:latin typeface="BlairMdITC TT-Medium"/>
                <a:cs typeface="BlairMdITC TT-Medium"/>
              </a:rPr>
              <a:t>dus</a:t>
            </a:r>
            <a:r>
              <a:rPr lang="en-US" sz="800" dirty="0" smtClean="0">
                <a:latin typeface="BlairMdITC TT-Medium"/>
                <a:cs typeface="BlairMdITC TT-Medium"/>
              </a:rPr>
              <a:t> het </a:t>
            </a:r>
            <a:r>
              <a:rPr lang="en-US" sz="800" dirty="0" err="1" smtClean="0">
                <a:latin typeface="BlairMdITC TT-Medium"/>
                <a:cs typeface="BlairMdITC TT-Medium"/>
              </a:rPr>
              <a:t>ligt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bijvoorbeeld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dicht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bij</a:t>
            </a:r>
            <a:r>
              <a:rPr lang="en-US" sz="800" dirty="0" smtClean="0">
                <a:latin typeface="BlairMdITC TT-Medium"/>
                <a:cs typeface="BlairMdITC TT-Medium"/>
              </a:rPr>
              <a:t> Mars.</a:t>
            </a:r>
            <a:r>
              <a:rPr sz="800" dirty="0">
                <a:latin typeface="BlairMdITC TT-Medium"/>
                <a:cs typeface="BlairMdITC TT-Medium"/>
              </a:rPr>
              <a:t> De afstand heeft met de baan om de zon te </a:t>
            </a:r>
            <a:r>
              <a:rPr sz="800" dirty="0" smtClean="0">
                <a:latin typeface="BlairMdITC TT-Medium"/>
                <a:cs typeface="BlairMdITC TT-Medium"/>
              </a:rPr>
              <a:t>maken</a:t>
            </a:r>
            <a:r>
              <a:rPr lang="nl-NL" sz="800" dirty="0" smtClean="0">
                <a:latin typeface="BlairMdITC TT-Medium"/>
                <a:cs typeface="BlairMdITC TT-Medium"/>
              </a:rPr>
              <a:t>.</a:t>
            </a:r>
            <a:r>
              <a:rPr lang="en-US" sz="800" dirty="0" smtClean="0">
                <a:latin typeface="BlairMdITC TT-Medium"/>
                <a:cs typeface="BlairMdITC TT-Medium"/>
              </a:rPr>
              <a:t>  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6. </a:t>
            </a:r>
            <a:r>
              <a:rPr lang="en-US" sz="800" dirty="0" err="1" smtClean="0">
                <a:latin typeface="BlairMdITC TT-Medium"/>
                <a:cs typeface="BlairMdITC TT-Medium"/>
              </a:rPr>
              <a:t>Hoeveel</a:t>
            </a:r>
            <a:r>
              <a:rPr lang="en-US" sz="800" dirty="0" smtClean="0">
                <a:latin typeface="BlairMdITC TT-Medium"/>
                <a:cs typeface="BlairMdITC TT-Medium"/>
              </a:rPr>
              <a:t> km is het </a:t>
            </a:r>
            <a:r>
              <a:rPr lang="en-US" sz="800" dirty="0" err="1" smtClean="0">
                <a:latin typeface="BlairMdITC TT-Medium"/>
                <a:cs typeface="BlairMdITC TT-Medium"/>
              </a:rPr>
              <a:t>om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vanaf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aarde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naar</a:t>
            </a:r>
            <a:r>
              <a:rPr lang="en-US" sz="800" dirty="0" smtClean="0">
                <a:latin typeface="BlairMdITC TT-Medium"/>
                <a:cs typeface="BlairMdITC TT-Medium"/>
              </a:rPr>
              <a:t> Pluto </a:t>
            </a:r>
            <a:r>
              <a:rPr lang="en-US" sz="800" dirty="0" err="1" smtClean="0">
                <a:latin typeface="BlairMdITC TT-Medium"/>
                <a:cs typeface="BlairMdITC TT-Medium"/>
              </a:rPr>
              <a:t>te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komen</a:t>
            </a:r>
            <a:r>
              <a:rPr lang="en-US" sz="800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A. 87 </a:t>
            </a:r>
            <a:r>
              <a:rPr lang="en-US" sz="800" dirty="0" err="1" smtClean="0">
                <a:latin typeface="BlairMdITC TT-Medium"/>
                <a:cs typeface="BlairMdITC TT-Medium"/>
              </a:rPr>
              <a:t>miljard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B. 2000</a:t>
            </a:r>
          </a:p>
          <a:p>
            <a:r>
              <a:rPr lang="en-US" sz="800" dirty="0" smtClean="0">
                <a:latin typeface="BlairMdITC TT-Medium"/>
                <a:cs typeface="BlairMdITC TT-Medium"/>
              </a:rPr>
              <a:t>C. </a:t>
            </a:r>
            <a:r>
              <a:rPr lang="en-US" sz="800" dirty="0" err="1" smtClean="0">
                <a:latin typeface="BlairMdITC TT-Medium"/>
                <a:cs typeface="BlairMdITC TT-Medium"/>
              </a:rPr>
              <a:t>Dat</a:t>
            </a:r>
            <a:r>
              <a:rPr lang="en-US" sz="800" dirty="0" smtClean="0">
                <a:latin typeface="BlairMdITC TT-Medium"/>
                <a:cs typeface="BlairMdITC TT-Medium"/>
              </a:rPr>
              <a:t> is </a:t>
            </a:r>
            <a:r>
              <a:rPr lang="en-US" sz="800" dirty="0" err="1" smtClean="0">
                <a:latin typeface="BlairMdITC TT-Medium"/>
                <a:cs typeface="BlairMdITC TT-Medium"/>
              </a:rPr>
              <a:t>verschillend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omdat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afstanden</a:t>
            </a:r>
            <a:r>
              <a:rPr lang="en-US" sz="800" dirty="0" smtClean="0">
                <a:latin typeface="BlairMdITC TT-Medium"/>
                <a:cs typeface="BlairMdITC TT-Medium"/>
              </a:rPr>
              <a:t> steeds </a:t>
            </a:r>
            <a:r>
              <a:rPr lang="en-US" sz="800" dirty="0" err="1" smtClean="0">
                <a:latin typeface="BlairMdITC TT-Medium"/>
                <a:cs typeface="BlairMdITC TT-Medium"/>
              </a:rPr>
              <a:t>variëren</a:t>
            </a:r>
            <a:endParaRPr lang="en-US" sz="800" dirty="0">
              <a:latin typeface="BlairMdITC TT-Medium"/>
              <a:cs typeface="BlairMdITC TT-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62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/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304800"/>
            <a:ext cx="6248400" cy="8265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BlairMdITC TT-Medium"/>
                <a:cs typeface="BlairMdITC TT-Medium"/>
              </a:rPr>
              <a:t>Heelal</a:t>
            </a:r>
            <a:r>
              <a:rPr lang="en-US" dirty="0" smtClean="0">
                <a:latin typeface="BlairMdITC TT-Medium"/>
                <a:cs typeface="BlairMdITC TT-Medium"/>
              </a:rPr>
              <a:t> quiz </a:t>
            </a:r>
            <a:r>
              <a:rPr lang="en-US" dirty="0" err="1" smtClean="0">
                <a:latin typeface="BlairMdITC TT-Medium"/>
                <a:cs typeface="BlairMdITC TT-Medium"/>
              </a:rPr>
              <a:t>antwoorden</a:t>
            </a:r>
            <a:endParaRPr lang="en-US" dirty="0">
              <a:latin typeface="BlairMdITC TT-Medium"/>
              <a:cs typeface="BlairMdITC TT-Medium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93878"/>
            <a:ext cx="1776919" cy="133624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81000" y="16764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1828800"/>
            <a:ext cx="2743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Vieze</a:t>
            </a:r>
            <a:r>
              <a:rPr lang="en-US" sz="1000" b="1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</a:t>
            </a:r>
            <a:r>
              <a:rPr lang="en-US" sz="1000" b="1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sneeuwballen</a:t>
            </a:r>
            <a:endParaRPr lang="en-US" sz="1000" b="1" dirty="0" smtClean="0">
              <a:solidFill>
                <a:srgbClr val="4F6228"/>
              </a:solidFill>
              <a:latin typeface="BlairMdITC TT-Medium"/>
              <a:cs typeface="BlairMdITC TT-Medium"/>
            </a:endParaRPr>
          </a:p>
          <a:p>
            <a:endParaRPr lang="en-US" sz="10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1.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Wat</a:t>
            </a:r>
            <a:r>
              <a:rPr lang="en-US" sz="800" i="1" dirty="0" smtClean="0">
                <a:latin typeface="BlairMdITC TT-Medium"/>
                <a:cs typeface="BlairMdITC TT-Medium"/>
              </a:rPr>
              <a:t> is de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gemiddelde</a:t>
            </a:r>
            <a:r>
              <a:rPr lang="en-US" sz="800" i="1" dirty="0" smtClean="0">
                <a:latin typeface="BlairMdITC TT-Medium"/>
                <a:cs typeface="BlairMdITC TT-Medium"/>
              </a:rPr>
              <a:t> diameter van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een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komeet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i="1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C. 15 tot 20 km</a:t>
            </a:r>
          </a:p>
          <a:p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</a:p>
          <a:p>
            <a:r>
              <a:rPr lang="en-US" sz="800" dirty="0" err="1" smtClean="0">
                <a:latin typeface="BlairMdITC TT-Medium"/>
                <a:cs typeface="BlairMdITC TT-Medium"/>
              </a:rPr>
              <a:t>Kometen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zijn</a:t>
            </a:r>
            <a:r>
              <a:rPr lang="en-US" sz="800" dirty="0" smtClean="0">
                <a:latin typeface="BlairMdITC TT-Medium"/>
                <a:cs typeface="BlairMdITC TT-Medium"/>
              </a:rPr>
              <a:t> heel </a:t>
            </a:r>
            <a:r>
              <a:rPr lang="en-US" sz="800" dirty="0" err="1" smtClean="0">
                <a:latin typeface="BlairMdITC TT-Medium"/>
                <a:cs typeface="BlairMdITC TT-Medium"/>
              </a:rPr>
              <a:t>ver</a:t>
            </a:r>
            <a:r>
              <a:rPr lang="en-US" sz="800" dirty="0" smtClean="0">
                <a:latin typeface="BlairMdITC TT-Medium"/>
                <a:cs typeface="BlairMdITC TT-Medium"/>
              </a:rPr>
              <a:t> van </a:t>
            </a:r>
            <a:r>
              <a:rPr lang="en-US" sz="800" dirty="0" err="1" smtClean="0">
                <a:latin typeface="BlairMdITC TT-Medium"/>
                <a:cs typeface="BlairMdITC TT-Medium"/>
              </a:rPr>
              <a:t>ons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af</a:t>
            </a:r>
            <a:r>
              <a:rPr lang="en-US" sz="800" dirty="0" smtClean="0">
                <a:latin typeface="BlairMdITC TT-Medium"/>
                <a:cs typeface="BlairMdITC TT-Medium"/>
              </a:rPr>
              <a:t>. Om </a:t>
            </a:r>
            <a:r>
              <a:rPr lang="en-US" sz="800" dirty="0" err="1" smtClean="0">
                <a:latin typeface="BlairMdITC TT-Medium"/>
                <a:cs typeface="BlairMdITC TT-Medium"/>
              </a:rPr>
              <a:t>ze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te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kunnen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zien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moetenz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daarom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ook</a:t>
            </a:r>
            <a:r>
              <a:rPr lang="en-US" sz="800" dirty="0" smtClean="0">
                <a:latin typeface="BlairMdITC TT-Medium"/>
                <a:cs typeface="BlairMdITC TT-Medium"/>
              </a:rPr>
              <a:t> heel </a:t>
            </a:r>
            <a:r>
              <a:rPr lang="en-US" sz="800" dirty="0" err="1" smtClean="0">
                <a:latin typeface="BlairMdITC TT-Medium"/>
                <a:cs typeface="BlairMdITC TT-Medium"/>
              </a:rPr>
              <a:t>groot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zijn</a:t>
            </a:r>
            <a:r>
              <a:rPr lang="en-US" sz="800" dirty="0" smtClean="0">
                <a:latin typeface="BlairMdITC TT-Medium"/>
                <a:cs typeface="BlairMdITC TT-Medium"/>
              </a:rPr>
              <a:t>. </a:t>
            </a:r>
          </a:p>
          <a:p>
            <a:endParaRPr lang="en-US" sz="800" i="1" dirty="0">
              <a:latin typeface="BlairMdITC TT-Medium"/>
              <a:cs typeface="BlairMdITC TT-Medium"/>
            </a:endParaRPr>
          </a:p>
          <a:p>
            <a:endParaRPr lang="en-US" sz="800" dirty="0">
              <a:latin typeface="BlairMdITC TT-Medium"/>
              <a:cs typeface="BlairMdITC TT-Medium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81400" y="1828800"/>
            <a:ext cx="289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Afstand</a:t>
            </a:r>
            <a:r>
              <a:rPr lang="en-US" sz="1000" b="1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</a:t>
            </a:r>
            <a:r>
              <a:rPr lang="en-US" sz="1000" b="1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naar</a:t>
            </a:r>
            <a:r>
              <a:rPr lang="en-US" sz="1000" b="1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de </a:t>
            </a:r>
            <a:r>
              <a:rPr lang="en-US" sz="1000" b="1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zon</a:t>
            </a:r>
            <a:endParaRPr lang="en-US" sz="1000" b="1" dirty="0" smtClean="0">
              <a:solidFill>
                <a:srgbClr val="4F6228"/>
              </a:solidFill>
              <a:latin typeface="BlairMdITC TT-Medium"/>
              <a:cs typeface="BlairMdITC TT-Medium"/>
            </a:endParaRPr>
          </a:p>
          <a:p>
            <a:endParaRPr lang="en-US" sz="1000" b="1" dirty="0" smtClean="0">
              <a:solidFill>
                <a:srgbClr val="4F6228"/>
              </a:solidFill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2.Welke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planeet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ligt</a:t>
            </a:r>
            <a:r>
              <a:rPr lang="en-US" sz="800" i="1" dirty="0" smtClean="0">
                <a:latin typeface="BlairMdITC TT-Medium"/>
                <a:cs typeface="BlairMdITC TT-Medium"/>
              </a:rPr>
              <a:t> het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dichtstbij</a:t>
            </a:r>
            <a:r>
              <a:rPr lang="en-US" sz="800" i="1" dirty="0" smtClean="0">
                <a:latin typeface="BlairMdITC TT-Medium"/>
                <a:cs typeface="BlairMdITC TT-Medium"/>
              </a:rPr>
              <a:t> de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zon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i="1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B. </a:t>
            </a:r>
            <a:r>
              <a:rPr lang="en-US" sz="800" dirty="0" err="1" smtClean="0">
                <a:latin typeface="BlairMdITC TT-Medium"/>
                <a:cs typeface="BlairMdITC TT-Medium"/>
              </a:rPr>
              <a:t>Mercurius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err="1" smtClean="0">
                <a:latin typeface="BlairMdITC TT-Medium"/>
                <a:cs typeface="BlairMdITC TT-Medium"/>
              </a:rPr>
              <a:t>Vanaf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zon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gezien</a:t>
            </a:r>
            <a:r>
              <a:rPr lang="en-US" sz="800" dirty="0" smtClean="0">
                <a:latin typeface="BlairMdITC TT-Medium"/>
                <a:cs typeface="BlairMdITC TT-Medium"/>
              </a:rPr>
              <a:t> is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volgorde</a:t>
            </a:r>
            <a:r>
              <a:rPr lang="en-US" sz="800" dirty="0" smtClean="0">
                <a:latin typeface="BlairMdITC TT-Medium"/>
                <a:cs typeface="BlairMdITC TT-Medium"/>
              </a:rPr>
              <a:t> van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planeten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Mercurius</a:t>
            </a:r>
            <a:r>
              <a:rPr lang="en-US" sz="800" dirty="0" smtClean="0">
                <a:latin typeface="BlairMdITC TT-Medium"/>
                <a:cs typeface="BlairMdITC TT-Medium"/>
              </a:rPr>
              <a:t>, Venus, </a:t>
            </a:r>
            <a:r>
              <a:rPr lang="en-US" sz="800" dirty="0" err="1" smtClean="0">
                <a:latin typeface="BlairMdITC TT-Medium"/>
                <a:cs typeface="BlairMdITC TT-Medium"/>
              </a:rPr>
              <a:t>aarde</a:t>
            </a:r>
            <a:r>
              <a:rPr lang="en-US" sz="800" dirty="0" smtClean="0">
                <a:latin typeface="BlairMdITC TT-Medium"/>
                <a:cs typeface="BlairMdITC TT-Medium"/>
              </a:rPr>
              <a:t>.</a:t>
            </a:r>
          </a:p>
          <a:p>
            <a:endParaRPr lang="en-US" sz="800" dirty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endParaRPr lang="en-US" sz="800" dirty="0">
              <a:latin typeface="BlairMdITC TT-Medium"/>
              <a:cs typeface="BlairMdITC TT-Medium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1000" y="3733800"/>
            <a:ext cx="2743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3">
                    <a:lumMod val="50000"/>
                  </a:schemeClr>
                </a:solidFill>
                <a:latin typeface="BlairMdITC TT-Medium"/>
                <a:cs typeface="BlairMdITC TT-Medium"/>
              </a:rPr>
              <a:t>Met de auto</a:t>
            </a:r>
          </a:p>
          <a:p>
            <a:endParaRPr lang="en-US" sz="10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3.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Hoelang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zou</a:t>
            </a:r>
            <a:r>
              <a:rPr lang="en-US" sz="800" i="1" dirty="0" smtClean="0">
                <a:latin typeface="BlairMdITC TT-Medium"/>
                <a:cs typeface="BlairMdITC TT-Medium"/>
              </a:rPr>
              <a:t> het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duren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om</a:t>
            </a:r>
            <a:r>
              <a:rPr lang="en-US" sz="800" i="1" dirty="0" smtClean="0">
                <a:latin typeface="BlairMdITC TT-Medium"/>
                <a:cs typeface="BlairMdITC TT-Medium"/>
              </a:rPr>
              <a:t> met de auto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naar</a:t>
            </a:r>
            <a:r>
              <a:rPr lang="en-US" sz="800" i="1" dirty="0" smtClean="0">
                <a:latin typeface="BlairMdITC TT-Medium"/>
                <a:cs typeface="BlairMdITC TT-Medium"/>
              </a:rPr>
              <a:t> de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zon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te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rijden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pPr marL="342900" indent="-342900">
              <a:buAutoNum type="alphaUcPeriod"/>
            </a:pPr>
            <a:r>
              <a:rPr lang="en-US" sz="800" dirty="0" smtClean="0">
                <a:latin typeface="BlairMdITC TT-Medium"/>
                <a:cs typeface="BlairMdITC TT-Medium"/>
              </a:rPr>
              <a:t>170 </a:t>
            </a:r>
            <a:r>
              <a:rPr lang="en-US" sz="800" dirty="0" err="1" smtClean="0">
                <a:latin typeface="BlairMdITC TT-Medium"/>
                <a:cs typeface="BlairMdITC TT-Medium"/>
              </a:rPr>
              <a:t>jaar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pPr marL="342900" indent="-342900"/>
            <a:endParaRPr lang="en-US" sz="800" dirty="0" smtClean="0">
              <a:latin typeface="BlairMdITC TT-Medium"/>
              <a:cs typeface="BlairMdITC TT-Medium"/>
            </a:endParaRPr>
          </a:p>
          <a:p>
            <a:pPr marL="342900" indent="-342900"/>
            <a:r>
              <a:rPr lang="en-US" sz="800" dirty="0" smtClean="0">
                <a:latin typeface="BlairMdITC TT-Medium"/>
                <a:cs typeface="BlairMdITC TT-Medium"/>
              </a:rPr>
              <a:t>Met </a:t>
            </a:r>
            <a:r>
              <a:rPr lang="en-US" sz="800" dirty="0" err="1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snelheid</a:t>
            </a:r>
            <a:r>
              <a:rPr lang="en-US" sz="800" dirty="0" smtClean="0">
                <a:latin typeface="BlairMdITC TT-Medium"/>
                <a:cs typeface="BlairMdITC TT-Medium"/>
              </a:rPr>
              <a:t> van 100 km </a:t>
            </a:r>
            <a:r>
              <a:rPr lang="en-US" sz="800" dirty="0" err="1" smtClean="0">
                <a:latin typeface="BlairMdITC TT-Medium"/>
                <a:cs typeface="BlairMdITC TT-Medium"/>
              </a:rPr>
              <a:t>zou</a:t>
            </a:r>
            <a:endParaRPr lang="en-US" sz="800" dirty="0">
              <a:latin typeface="BlairMdITC TT-Medium"/>
              <a:cs typeface="BlairMdITC TT-Medium"/>
            </a:endParaRPr>
          </a:p>
          <a:p>
            <a:pPr marL="342900" indent="-342900"/>
            <a:r>
              <a:rPr lang="en-US" sz="800" dirty="0" smtClean="0">
                <a:latin typeface="BlairMdITC TT-Medium"/>
                <a:cs typeface="BlairMdITC TT-Medium"/>
              </a:rPr>
              <a:t>je </a:t>
            </a:r>
            <a:r>
              <a:rPr lang="en-US" sz="800" dirty="0" err="1" smtClean="0">
                <a:latin typeface="BlairMdITC TT-Medium"/>
                <a:cs typeface="BlairMdITC TT-Medium"/>
              </a:rPr>
              <a:t>er</a:t>
            </a:r>
            <a:r>
              <a:rPr lang="en-US" sz="800" dirty="0" smtClean="0">
                <a:latin typeface="BlairMdITC TT-Medium"/>
                <a:cs typeface="BlairMdITC TT-Medium"/>
              </a:rPr>
              <a:t> 1,5 </a:t>
            </a:r>
            <a:r>
              <a:rPr lang="en-US" sz="800" dirty="0" err="1" smtClean="0">
                <a:latin typeface="BlairMdITC TT-Medium"/>
                <a:cs typeface="BlairMdITC TT-Medium"/>
              </a:rPr>
              <a:t>miljoen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uur</a:t>
            </a:r>
            <a:r>
              <a:rPr lang="en-US" sz="800" dirty="0" smtClean="0">
                <a:latin typeface="BlairMdITC TT-Medium"/>
                <a:cs typeface="BlairMdITC TT-Medium"/>
              </a:rPr>
              <a:t>, 62.50 </a:t>
            </a:r>
            <a:r>
              <a:rPr lang="en-US" sz="800" dirty="0" err="1" smtClean="0">
                <a:latin typeface="BlairMdITC TT-Medium"/>
                <a:cs typeface="BlairMdITC TT-Medium"/>
              </a:rPr>
              <a:t>dagen</a:t>
            </a:r>
            <a:endParaRPr lang="en-US" sz="800" dirty="0">
              <a:latin typeface="BlairMdITC TT-Medium"/>
              <a:cs typeface="BlairMdITC TT-Medium"/>
            </a:endParaRPr>
          </a:p>
          <a:p>
            <a:pPr marL="342900" indent="-342900"/>
            <a:r>
              <a:rPr lang="en-US" sz="800" dirty="0" smtClean="0">
                <a:latin typeface="BlairMdITC TT-Medium"/>
                <a:cs typeface="BlairMdITC TT-Medium"/>
              </a:rPr>
              <a:t>of </a:t>
            </a:r>
            <a:r>
              <a:rPr lang="en-US" sz="800" dirty="0" err="1" smtClean="0">
                <a:latin typeface="BlairMdITC TT-Medium"/>
                <a:cs typeface="BlairMdITC TT-Medium"/>
              </a:rPr>
              <a:t>ruim</a:t>
            </a:r>
            <a:r>
              <a:rPr lang="en-US" sz="800" dirty="0" smtClean="0">
                <a:latin typeface="BlairMdITC TT-Medium"/>
                <a:cs typeface="BlairMdITC TT-Medium"/>
              </a:rPr>
              <a:t> 170 </a:t>
            </a:r>
            <a:r>
              <a:rPr lang="en-US" sz="800" dirty="0" err="1" smtClean="0">
                <a:latin typeface="BlairMdITC TT-Medium"/>
                <a:cs typeface="BlairMdITC TT-Medium"/>
              </a:rPr>
              <a:t>jaar</a:t>
            </a:r>
            <a:r>
              <a:rPr lang="en-US" sz="800" dirty="0" smtClean="0">
                <a:latin typeface="BlairMdITC TT-Medium"/>
                <a:cs typeface="BlairMdITC TT-Medium"/>
              </a:rPr>
              <a:t> over </a:t>
            </a:r>
            <a:r>
              <a:rPr lang="en-US" sz="800" dirty="0" err="1" smtClean="0">
                <a:latin typeface="BlairMdITC TT-Medium"/>
                <a:cs typeface="BlairMdITC TT-Medium"/>
              </a:rPr>
              <a:t>doen</a:t>
            </a:r>
            <a:r>
              <a:rPr lang="en-US" sz="800" dirty="0" smtClean="0">
                <a:latin typeface="BlairMdITC TT-Medium"/>
                <a:cs typeface="BlairMdITC TT-Medium"/>
              </a:rPr>
              <a:t>. </a:t>
            </a:r>
            <a:r>
              <a:rPr lang="en-US" sz="800" dirty="0" err="1" smtClean="0">
                <a:latin typeface="BlairMdITC TT-Medium"/>
                <a:cs typeface="BlairMdITC TT-Medium"/>
              </a:rPr>
              <a:t>Naar</a:t>
            </a:r>
            <a:endParaRPr lang="en-US" sz="800" dirty="0">
              <a:latin typeface="BlairMdITC TT-Medium"/>
              <a:cs typeface="BlairMdITC TT-Medium"/>
            </a:endParaRPr>
          </a:p>
          <a:p>
            <a:pPr marL="342900" indent="-342900"/>
            <a:r>
              <a:rPr lang="en-US" sz="800" dirty="0" smtClean="0">
                <a:latin typeface="BlairMdITC TT-Medium"/>
                <a:cs typeface="BlairMdITC TT-Medium"/>
              </a:rPr>
              <a:t>de </a:t>
            </a:r>
            <a:r>
              <a:rPr lang="en-US" sz="800" dirty="0" err="1" smtClean="0">
                <a:latin typeface="BlairMdITC TT-Medium"/>
                <a:cs typeface="BlairMdITC TT-Medium"/>
              </a:rPr>
              <a:t>maan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zou</a:t>
            </a:r>
            <a:r>
              <a:rPr lang="en-US" sz="800" dirty="0" smtClean="0">
                <a:latin typeface="BlairMdITC TT-Medium"/>
                <a:cs typeface="BlairMdITC TT-Medium"/>
              </a:rPr>
              <a:t> je </a:t>
            </a:r>
            <a:r>
              <a:rPr lang="en-US" sz="800" dirty="0" err="1" smtClean="0">
                <a:latin typeface="BlairMdITC TT-Medium"/>
                <a:cs typeface="BlairMdITC TT-Medium"/>
              </a:rPr>
              <a:t>er</a:t>
            </a:r>
            <a:r>
              <a:rPr lang="en-US" sz="800" dirty="0" smtClean="0">
                <a:latin typeface="BlairMdITC TT-Medium"/>
                <a:cs typeface="BlairMdITC TT-Medium"/>
              </a:rPr>
              <a:t> 165 </a:t>
            </a:r>
            <a:r>
              <a:rPr lang="en-US" sz="800" dirty="0" err="1" smtClean="0">
                <a:latin typeface="BlairMdITC TT-Medium"/>
                <a:cs typeface="BlairMdITC TT-Medium"/>
              </a:rPr>
              <a:t>dagen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pPr marL="342900" indent="-342900"/>
            <a:r>
              <a:rPr lang="en-US" sz="800" dirty="0">
                <a:latin typeface="BlairMdITC TT-Medium"/>
                <a:cs typeface="BlairMdITC TT-Medium"/>
              </a:rPr>
              <a:t>o</a:t>
            </a:r>
            <a:r>
              <a:rPr lang="en-US" sz="800" dirty="0" smtClean="0">
                <a:latin typeface="BlairMdITC TT-Medium"/>
                <a:cs typeface="BlairMdITC TT-Medium"/>
              </a:rPr>
              <a:t>ver </a:t>
            </a:r>
            <a:r>
              <a:rPr lang="en-US" sz="800" dirty="0" err="1" smtClean="0">
                <a:latin typeface="BlairMdITC TT-Medium"/>
                <a:cs typeface="BlairMdITC TT-Medium"/>
              </a:rPr>
              <a:t>doen</a:t>
            </a:r>
            <a:r>
              <a:rPr lang="en-US" sz="800" dirty="0" smtClean="0">
                <a:latin typeface="BlairMdITC TT-Medium"/>
                <a:cs typeface="BlairMdITC TT-Medium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1400" y="3733800"/>
            <a:ext cx="3048000" cy="1477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Kenmerken van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planeten</a:t>
            </a:r>
            <a:endParaRPr lang="en-US" sz="1000" dirty="0" smtClean="0">
              <a:solidFill>
                <a:srgbClr val="4F6228"/>
              </a:solidFill>
              <a:latin typeface="BlairMdITC TT-Medium"/>
              <a:cs typeface="BlairMdITC TT-Medium"/>
            </a:endParaRP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4.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Welke</a:t>
            </a:r>
            <a:r>
              <a:rPr lang="en-US" sz="800" i="1" dirty="0" smtClean="0">
                <a:latin typeface="BlairMdITC TT-Medium"/>
                <a:cs typeface="BlairMdITC TT-Medium"/>
              </a:rPr>
              <a:t> van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deze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kenmerken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klopt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niet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bij</a:t>
            </a:r>
            <a:r>
              <a:rPr lang="en-US" sz="800" i="1" dirty="0" smtClean="0">
                <a:latin typeface="BlairMdITC TT-Medium"/>
                <a:cs typeface="BlairMdITC TT-Medium"/>
              </a:rPr>
              <a:t> de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planeet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B. </a:t>
            </a:r>
            <a:r>
              <a:rPr lang="en-US" sz="800" dirty="0" err="1" smtClean="0">
                <a:latin typeface="BlairMdITC TT-Medium"/>
                <a:cs typeface="BlairMdITC TT-Medium"/>
              </a:rPr>
              <a:t>Mercurius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heeft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ring </a:t>
            </a:r>
            <a:r>
              <a:rPr lang="en-US" sz="800" dirty="0" err="1" smtClean="0">
                <a:latin typeface="BlairMdITC TT-Medium"/>
                <a:cs typeface="BlairMdITC TT-Medium"/>
              </a:rPr>
              <a:t>om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zich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heen</a:t>
            </a:r>
            <a:r>
              <a:rPr lang="en-US" sz="800" dirty="0" smtClean="0">
                <a:latin typeface="BlairMdITC TT-Medium"/>
                <a:cs typeface="BlairMdITC TT-Medium"/>
              </a:rPr>
              <a:t>.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De </a:t>
            </a:r>
            <a:r>
              <a:rPr lang="en-US" sz="800" dirty="0" err="1" smtClean="0">
                <a:latin typeface="BlairMdITC TT-Medium"/>
                <a:cs typeface="BlairMdITC TT-Medium"/>
              </a:rPr>
              <a:t>planeet</a:t>
            </a:r>
            <a:r>
              <a:rPr lang="en-US" sz="800" dirty="0" smtClean="0">
                <a:latin typeface="BlairMdITC TT-Medium"/>
                <a:cs typeface="BlairMdITC TT-Medium"/>
              </a:rPr>
              <a:t> met de ring is </a:t>
            </a:r>
            <a:r>
              <a:rPr lang="en-US" sz="800" dirty="0" err="1" smtClean="0">
                <a:latin typeface="BlairMdITC TT-Medium"/>
                <a:cs typeface="BlairMdITC TT-Medium"/>
              </a:rPr>
              <a:t>Saturnus</a:t>
            </a:r>
            <a:r>
              <a:rPr lang="en-US" sz="800" dirty="0" smtClean="0">
                <a:latin typeface="BlairMdITC TT-Medium"/>
                <a:cs typeface="BlairMdITC TT-Medium"/>
              </a:rPr>
              <a:t>. </a:t>
            </a:r>
            <a:r>
              <a:rPr lang="en-US" sz="800" dirty="0" err="1" smtClean="0">
                <a:latin typeface="BlairMdITC TT-Medium"/>
                <a:cs typeface="BlairMdITC TT-Medium"/>
              </a:rPr>
              <a:t>Mercurius</a:t>
            </a:r>
            <a:r>
              <a:rPr lang="en-US" sz="800" dirty="0" smtClean="0">
                <a:latin typeface="BlairMdITC TT-Medium"/>
                <a:cs typeface="BlairMdITC TT-Medium"/>
              </a:rPr>
              <a:t> is </a:t>
            </a:r>
            <a:r>
              <a:rPr lang="en-US" sz="800" dirty="0" err="1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rode </a:t>
            </a:r>
            <a:r>
              <a:rPr lang="en-US" sz="800" dirty="0" err="1" smtClean="0">
                <a:latin typeface="BlairMdITC TT-Medium"/>
                <a:cs typeface="BlairMdITC TT-Medium"/>
              </a:rPr>
              <a:t>planeet</a:t>
            </a:r>
            <a:r>
              <a:rPr lang="en-US" sz="800" dirty="0" smtClean="0">
                <a:latin typeface="BlairMdITC TT-Medium"/>
                <a:cs typeface="BlairMdITC TT-Medium"/>
              </a:rPr>
              <a:t> met </a:t>
            </a:r>
            <a:r>
              <a:rPr lang="en-US" sz="800" dirty="0" err="1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diameter van 4880 km.</a:t>
            </a:r>
            <a:endParaRPr lang="en-US" sz="800" dirty="0">
              <a:latin typeface="BlairMdITC TT-Medium"/>
              <a:cs typeface="BlairMdITC TT-Medium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1000" y="5791200"/>
            <a:ext cx="27432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De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grootste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planeet</a:t>
            </a:r>
            <a:endParaRPr lang="en-US" sz="1000" dirty="0" smtClean="0">
              <a:solidFill>
                <a:srgbClr val="4F6228"/>
              </a:solidFill>
              <a:latin typeface="BlairMdITC TT-Medium"/>
              <a:cs typeface="BlairMdITC TT-Medium"/>
            </a:endParaRPr>
          </a:p>
          <a:p>
            <a:endParaRPr lang="en-US" sz="10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5.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Hieronder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staan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drie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planeten</a:t>
            </a:r>
            <a:r>
              <a:rPr lang="en-US" sz="800" i="1" dirty="0" smtClean="0">
                <a:latin typeface="BlairMdITC TT-Medium"/>
                <a:cs typeface="BlairMdITC TT-Medium"/>
              </a:rPr>
              <a:t>,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welke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planeet</a:t>
            </a:r>
            <a:r>
              <a:rPr lang="en-US" sz="800" i="1" dirty="0" smtClean="0">
                <a:latin typeface="BlairMdITC TT-Medium"/>
                <a:cs typeface="BlairMdITC TT-Medium"/>
              </a:rPr>
              <a:t> is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hiervan</a:t>
            </a:r>
            <a:r>
              <a:rPr lang="en-US" sz="800" i="1" dirty="0" smtClean="0">
                <a:latin typeface="BlairMdITC TT-Medium"/>
                <a:cs typeface="BlairMdITC TT-Medium"/>
              </a:rPr>
              <a:t> de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grootste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i="1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C. Jupiter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err="1" smtClean="0">
                <a:latin typeface="BlairMdITC TT-Medium"/>
                <a:cs typeface="BlairMdITC TT-Medium"/>
              </a:rPr>
              <a:t>pluto</a:t>
            </a:r>
            <a:r>
              <a:rPr lang="en-US" sz="800" dirty="0" smtClean="0">
                <a:latin typeface="BlairMdITC TT-Medium"/>
                <a:cs typeface="BlairMdITC TT-Medium"/>
              </a:rPr>
              <a:t> is </a:t>
            </a:r>
            <a:r>
              <a:rPr lang="en-US" sz="800" dirty="0" err="1" smtClean="0">
                <a:latin typeface="BlairMdITC TT-Medium"/>
                <a:cs typeface="BlairMdITC TT-Medium"/>
              </a:rPr>
              <a:t>natuurlijk</a:t>
            </a:r>
            <a:r>
              <a:rPr lang="en-US" sz="800" dirty="0" smtClean="0">
                <a:latin typeface="BlairMdITC TT-Medium"/>
                <a:cs typeface="BlairMdITC TT-Medium"/>
              </a:rPr>
              <a:t> al </a:t>
            </a:r>
            <a:r>
              <a:rPr lang="en-US" sz="800" dirty="0" err="1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dwergplaneet</a:t>
            </a:r>
            <a:r>
              <a:rPr lang="en-US" sz="800" dirty="0" smtClean="0">
                <a:latin typeface="BlairMdITC TT-Medium"/>
                <a:cs typeface="BlairMdITC TT-Medium"/>
              </a:rPr>
              <a:t> en </a:t>
            </a:r>
            <a:r>
              <a:rPr lang="en-US" sz="800" dirty="0" err="1" smtClean="0">
                <a:latin typeface="BlairMdITC TT-Medium"/>
                <a:cs typeface="BlairMdITC TT-Medium"/>
              </a:rPr>
              <a:t>kan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dus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nooit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grootste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zijn</a:t>
            </a:r>
            <a:r>
              <a:rPr lang="en-US" sz="800" dirty="0" smtClean="0">
                <a:latin typeface="BlairMdITC TT-Medium"/>
                <a:cs typeface="BlairMdITC TT-Medium"/>
              </a:rPr>
              <a:t>. Venus </a:t>
            </a:r>
            <a:r>
              <a:rPr lang="en-US" sz="800" dirty="0" err="1" smtClean="0">
                <a:latin typeface="BlairMdITC TT-Medium"/>
                <a:cs typeface="BlairMdITC TT-Medium"/>
              </a:rPr>
              <a:t>heeft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bijna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dezelfde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massa</a:t>
            </a:r>
            <a:r>
              <a:rPr lang="en-US" sz="800" dirty="0" smtClean="0">
                <a:latin typeface="BlairMdITC TT-Medium"/>
                <a:cs typeface="BlairMdITC TT-Medium"/>
              </a:rPr>
              <a:t>, </a:t>
            </a:r>
            <a:r>
              <a:rPr lang="en-US" sz="800" dirty="0" err="1" smtClean="0">
                <a:latin typeface="BlairMdITC TT-Medium"/>
                <a:cs typeface="BlairMdITC TT-Medium"/>
              </a:rPr>
              <a:t>omtrerk</a:t>
            </a:r>
            <a:r>
              <a:rPr lang="en-US" sz="800" dirty="0" smtClean="0">
                <a:latin typeface="BlairMdITC TT-Medium"/>
                <a:cs typeface="BlairMdITC TT-Medium"/>
              </a:rPr>
              <a:t> etc net </a:t>
            </a:r>
            <a:r>
              <a:rPr lang="en-US" sz="800" dirty="0" err="1" smtClean="0">
                <a:latin typeface="BlairMdITC TT-Medium"/>
                <a:cs typeface="BlairMdITC TT-Medium"/>
              </a:rPr>
              <a:t>als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aarde</a:t>
            </a:r>
            <a:r>
              <a:rPr lang="en-US" sz="800" dirty="0" smtClean="0">
                <a:latin typeface="BlairMdITC TT-Medium"/>
                <a:cs typeface="BlairMdITC TT-Medium"/>
              </a:rPr>
              <a:t> en die </a:t>
            </a:r>
            <a:r>
              <a:rPr lang="en-US" sz="800" dirty="0" err="1" smtClean="0">
                <a:latin typeface="BlairMdITC TT-Medium"/>
                <a:cs typeface="BlairMdITC TT-Medium"/>
              </a:rPr>
              <a:t>massa</a:t>
            </a:r>
            <a:r>
              <a:rPr lang="en-US" sz="800" dirty="0" smtClean="0">
                <a:latin typeface="BlairMdITC TT-Medium"/>
                <a:cs typeface="BlairMdITC TT-Medium"/>
              </a:rPr>
              <a:t> is </a:t>
            </a:r>
            <a:r>
              <a:rPr lang="en-US" sz="800" dirty="0" err="1" smtClean="0">
                <a:latin typeface="BlairMdITC TT-Medium"/>
                <a:cs typeface="BlairMdITC TT-Medium"/>
              </a:rPr>
              <a:t>kleiner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dan</a:t>
            </a:r>
            <a:r>
              <a:rPr lang="en-US" sz="800" dirty="0" smtClean="0">
                <a:latin typeface="BlairMdITC TT-Medium"/>
                <a:cs typeface="BlairMdITC TT-Medium"/>
              </a:rPr>
              <a:t> Jupiter. </a:t>
            </a:r>
            <a:r>
              <a:rPr lang="en-US" sz="800" dirty="0" err="1" smtClean="0">
                <a:latin typeface="BlairMdITC TT-Medium"/>
                <a:cs typeface="BlairMdITC TT-Medium"/>
              </a:rPr>
              <a:t>Daarom</a:t>
            </a:r>
            <a:r>
              <a:rPr lang="en-US" sz="800" dirty="0" smtClean="0">
                <a:latin typeface="BlairMdITC TT-Medium"/>
                <a:cs typeface="BlairMdITC TT-Medium"/>
              </a:rPr>
              <a:t> is Jupiter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grootste</a:t>
            </a:r>
            <a:r>
              <a:rPr lang="en-US" sz="800" dirty="0" smtClean="0">
                <a:latin typeface="BlairMdITC TT-Medium"/>
                <a:cs typeface="BlairMdITC TT-Medium"/>
              </a:rPr>
              <a:t>.</a:t>
            </a:r>
            <a:endParaRPr lang="en-US" sz="800" dirty="0">
              <a:latin typeface="BlairMdITC TT-Medium"/>
              <a:cs typeface="BlairMdITC TT-Medium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81400" y="5791200"/>
            <a:ext cx="28956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Van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aarde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naar</a:t>
            </a:r>
            <a:r>
              <a:rPr lang="en-US" sz="1000" dirty="0" smtClean="0">
                <a:solidFill>
                  <a:srgbClr val="4F6228"/>
                </a:solidFill>
                <a:latin typeface="BlairMdITC TT-Medium"/>
                <a:cs typeface="BlairMdITC TT-Medium"/>
              </a:rPr>
              <a:t> </a:t>
            </a:r>
            <a:r>
              <a:rPr lang="en-US" sz="1000" dirty="0" err="1" smtClean="0">
                <a:solidFill>
                  <a:srgbClr val="4F6228"/>
                </a:solidFill>
                <a:latin typeface="BlairMdITC TT-Medium"/>
                <a:cs typeface="BlairMdITC TT-Medium"/>
              </a:rPr>
              <a:t>pluto</a:t>
            </a:r>
            <a:endParaRPr lang="en-US" sz="1000" dirty="0" smtClean="0">
              <a:solidFill>
                <a:srgbClr val="4F6228"/>
              </a:solidFill>
              <a:latin typeface="BlairMdITC TT-Medium"/>
              <a:cs typeface="BlairMdITC TT-Medium"/>
            </a:endParaRP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i="1" dirty="0" smtClean="0">
                <a:latin typeface="BlairMdITC TT-Medium"/>
                <a:cs typeface="BlairMdITC TT-Medium"/>
              </a:rPr>
              <a:t>6.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Hoeveel</a:t>
            </a:r>
            <a:r>
              <a:rPr lang="en-US" sz="800" i="1" dirty="0" smtClean="0">
                <a:latin typeface="BlairMdITC TT-Medium"/>
                <a:cs typeface="BlairMdITC TT-Medium"/>
              </a:rPr>
              <a:t> km is het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om</a:t>
            </a:r>
            <a:r>
              <a:rPr lang="en-US" sz="800" i="1" dirty="0" smtClean="0">
                <a:latin typeface="BlairMdITC TT-Medium"/>
                <a:cs typeface="BlairMdITC TT-Medium"/>
              </a:rPr>
              <a:t> van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aarde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naar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pluto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te</a:t>
            </a:r>
            <a:r>
              <a:rPr lang="en-US" sz="800" i="1" dirty="0" smtClean="0">
                <a:latin typeface="BlairMdITC TT-Medium"/>
                <a:cs typeface="BlairMdITC TT-Medium"/>
              </a:rPr>
              <a:t> </a:t>
            </a:r>
            <a:r>
              <a:rPr lang="en-US" sz="800" i="1" dirty="0" err="1" smtClean="0">
                <a:latin typeface="BlairMdITC TT-Medium"/>
                <a:cs typeface="BlairMdITC TT-Medium"/>
              </a:rPr>
              <a:t>gaan</a:t>
            </a:r>
            <a:r>
              <a:rPr lang="en-US" sz="800" i="1" dirty="0" smtClean="0">
                <a:latin typeface="BlairMdITC TT-Medium"/>
                <a:cs typeface="BlairMdITC TT-Medium"/>
              </a:rPr>
              <a:t>?</a:t>
            </a: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C. </a:t>
            </a:r>
            <a:r>
              <a:rPr lang="en-US" sz="800" dirty="0" err="1" smtClean="0">
                <a:latin typeface="BlairMdITC TT-Medium"/>
                <a:cs typeface="BlairMdITC TT-Medium"/>
              </a:rPr>
              <a:t>Dat</a:t>
            </a:r>
            <a:r>
              <a:rPr lang="en-US" sz="800" dirty="0" smtClean="0">
                <a:latin typeface="BlairMdITC TT-Medium"/>
                <a:cs typeface="BlairMdITC TT-Medium"/>
              </a:rPr>
              <a:t> is </a:t>
            </a:r>
            <a:r>
              <a:rPr lang="en-US" sz="800" dirty="0" err="1" smtClean="0">
                <a:latin typeface="BlairMdITC TT-Medium"/>
                <a:cs typeface="BlairMdITC TT-Medium"/>
              </a:rPr>
              <a:t>verschillen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domdat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afstanden</a:t>
            </a:r>
            <a:r>
              <a:rPr lang="en-US" sz="800" dirty="0" smtClean="0">
                <a:latin typeface="BlairMdITC TT-Medium"/>
                <a:cs typeface="BlairMdITC TT-Medium"/>
              </a:rPr>
              <a:t> steeds </a:t>
            </a:r>
            <a:r>
              <a:rPr lang="en-US" sz="800" dirty="0" err="1" smtClean="0">
                <a:latin typeface="BlairMdITC TT-Medium"/>
                <a:cs typeface="BlairMdITC TT-Medium"/>
              </a:rPr>
              <a:t>variere</a:t>
            </a:r>
            <a:endParaRPr lang="en-US" sz="800" dirty="0" smtClean="0">
              <a:latin typeface="BlairMdITC TT-Medium"/>
              <a:cs typeface="BlairMdITC TT-Medium"/>
            </a:endParaRPr>
          </a:p>
          <a:p>
            <a:endParaRPr lang="en-US" sz="800" dirty="0" smtClean="0">
              <a:latin typeface="BlairMdITC TT-Medium"/>
              <a:cs typeface="BlairMdITC TT-Medium"/>
            </a:endParaRPr>
          </a:p>
          <a:p>
            <a:r>
              <a:rPr lang="en-US" sz="800" dirty="0" smtClean="0">
                <a:latin typeface="BlairMdITC TT-Medium"/>
                <a:cs typeface="BlairMdITC TT-Medium"/>
              </a:rPr>
              <a:t>De </a:t>
            </a:r>
            <a:r>
              <a:rPr lang="en-US" sz="800" dirty="0" err="1" smtClean="0">
                <a:latin typeface="BlairMdITC TT-Medium"/>
                <a:cs typeface="BlairMdITC TT-Medium"/>
              </a:rPr>
              <a:t>planeet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draait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niet</a:t>
            </a:r>
            <a:r>
              <a:rPr lang="en-US" sz="800" dirty="0" smtClean="0">
                <a:latin typeface="BlairMdITC TT-Medium"/>
                <a:cs typeface="BlairMdITC TT-Medium"/>
              </a:rPr>
              <a:t> in </a:t>
            </a:r>
            <a:r>
              <a:rPr lang="en-US" sz="800" dirty="0" err="1" smtClean="0">
                <a:latin typeface="BlairMdITC TT-Medium"/>
                <a:cs typeface="BlairMdITC TT-Medium"/>
              </a:rPr>
              <a:t>een</a:t>
            </a:r>
            <a:r>
              <a:rPr lang="en-US" sz="800" dirty="0" smtClean="0">
                <a:latin typeface="BlairMdITC TT-Medium"/>
                <a:cs typeface="BlairMdITC TT-Medium"/>
              </a:rPr>
              <a:t> perfect </a:t>
            </a:r>
            <a:r>
              <a:rPr lang="en-US" sz="800" dirty="0" err="1" smtClean="0">
                <a:latin typeface="BlairMdITC TT-Medium"/>
                <a:cs typeface="BlairMdITC TT-Medium"/>
              </a:rPr>
              <a:t>cirkelvormige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baan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om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zon</a:t>
            </a:r>
            <a:r>
              <a:rPr lang="en-US" sz="800" dirty="0" smtClean="0">
                <a:latin typeface="BlairMdITC TT-Medium"/>
                <a:cs typeface="BlairMdITC TT-Medium"/>
              </a:rPr>
              <a:t>. </a:t>
            </a:r>
            <a:r>
              <a:rPr lang="en-US" sz="800" dirty="0" err="1" smtClean="0">
                <a:latin typeface="BlairMdITC TT-Medium"/>
                <a:cs typeface="BlairMdITC TT-Medium"/>
              </a:rPr>
              <a:t>Dit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zorgt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ervoor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dat</a:t>
            </a:r>
            <a:r>
              <a:rPr lang="en-US" sz="800" dirty="0" smtClean="0">
                <a:latin typeface="BlairMdITC TT-Medium"/>
                <a:cs typeface="BlairMdITC TT-Medium"/>
              </a:rPr>
              <a:t> de </a:t>
            </a:r>
            <a:r>
              <a:rPr lang="en-US" sz="800" dirty="0" err="1" smtClean="0">
                <a:latin typeface="BlairMdITC TT-Medium"/>
                <a:cs typeface="BlairMdITC TT-Medium"/>
              </a:rPr>
              <a:t>afstanden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varieren</a:t>
            </a:r>
            <a:r>
              <a:rPr lang="en-US" sz="800" dirty="0" smtClean="0">
                <a:latin typeface="BlairMdITC TT-Medium"/>
                <a:cs typeface="BlairMdITC TT-Medium"/>
              </a:rPr>
              <a:t>. Het </a:t>
            </a:r>
            <a:r>
              <a:rPr lang="en-US" sz="800" dirty="0" err="1" smtClean="0">
                <a:latin typeface="BlairMdITC TT-Medium"/>
                <a:cs typeface="BlairMdITC TT-Medium"/>
              </a:rPr>
              <a:t>verste</a:t>
            </a:r>
            <a:r>
              <a:rPr lang="en-US" sz="800" dirty="0" smtClean="0">
                <a:latin typeface="BlairMdITC TT-Medium"/>
                <a:cs typeface="BlairMdITC TT-Medium"/>
              </a:rPr>
              <a:t> punt </a:t>
            </a:r>
            <a:r>
              <a:rPr lang="en-US" sz="800" dirty="0" err="1" smtClean="0">
                <a:latin typeface="BlairMdITC TT-Medium"/>
                <a:cs typeface="BlairMdITC TT-Medium"/>
              </a:rPr>
              <a:t>tegenover</a:t>
            </a:r>
            <a:r>
              <a:rPr lang="en-US" sz="800" dirty="0" smtClean="0">
                <a:latin typeface="BlairMdITC TT-Medium"/>
                <a:cs typeface="BlairMdITC TT-Medium"/>
              </a:rPr>
              <a:t> </a:t>
            </a:r>
            <a:r>
              <a:rPr lang="en-US" sz="800" dirty="0" err="1" smtClean="0">
                <a:latin typeface="BlairMdITC TT-Medium"/>
                <a:cs typeface="BlairMdITC TT-Medium"/>
              </a:rPr>
              <a:t>elkaar</a:t>
            </a:r>
            <a:r>
              <a:rPr lang="en-US" sz="800" dirty="0" smtClean="0">
                <a:latin typeface="BlairMdITC TT-Medium"/>
                <a:cs typeface="BlairMdITC TT-Medium"/>
              </a:rPr>
              <a:t> is 7,5 </a:t>
            </a:r>
            <a:r>
              <a:rPr lang="en-US" sz="800" dirty="0" err="1" smtClean="0">
                <a:latin typeface="BlairMdITC TT-Medium"/>
                <a:cs typeface="BlairMdITC TT-Medium"/>
              </a:rPr>
              <a:t>miljard</a:t>
            </a:r>
            <a:r>
              <a:rPr lang="en-US" sz="800" dirty="0" smtClean="0">
                <a:latin typeface="BlairMdITC TT-Medium"/>
                <a:cs typeface="BlairMdITC TT-Medium"/>
              </a:rPr>
              <a:t> km, en op het </a:t>
            </a:r>
            <a:r>
              <a:rPr lang="en-US" sz="800" dirty="0" err="1" smtClean="0">
                <a:latin typeface="BlairMdITC TT-Medium"/>
                <a:cs typeface="BlairMdITC TT-Medium"/>
              </a:rPr>
              <a:t>dichtbijste</a:t>
            </a:r>
            <a:r>
              <a:rPr lang="en-US" sz="800" dirty="0" smtClean="0">
                <a:latin typeface="BlairMdITC TT-Medium"/>
                <a:cs typeface="BlairMdITC TT-Medium"/>
              </a:rPr>
              <a:t> punt is </a:t>
            </a:r>
            <a:r>
              <a:rPr lang="en-US" sz="800" dirty="0" err="1" smtClean="0">
                <a:latin typeface="BlairMdITC TT-Medium"/>
                <a:cs typeface="BlairMdITC TT-Medium"/>
              </a:rPr>
              <a:t>dat</a:t>
            </a:r>
            <a:r>
              <a:rPr lang="en-US" sz="800" dirty="0" smtClean="0">
                <a:latin typeface="BlairMdITC TT-Medium"/>
                <a:cs typeface="BlairMdITC TT-Medium"/>
              </a:rPr>
              <a:t> 4,28 </a:t>
            </a:r>
            <a:r>
              <a:rPr lang="en-US" sz="800" dirty="0" err="1" smtClean="0">
                <a:latin typeface="BlairMdITC TT-Medium"/>
                <a:cs typeface="BlairMdITC TT-Medium"/>
              </a:rPr>
              <a:t>miljard</a:t>
            </a:r>
            <a:r>
              <a:rPr lang="en-US" sz="800" dirty="0" smtClean="0">
                <a:latin typeface="BlairMdITC TT-Medium"/>
                <a:cs typeface="BlairMdITC TT-Medium"/>
              </a:rPr>
              <a:t> km. </a:t>
            </a:r>
            <a:endParaRPr lang="en-US" sz="800" dirty="0">
              <a:latin typeface="BlairMdITC TT-Medium"/>
              <a:cs typeface="BlairMdITC TT-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674</Words>
  <Application>Microsoft Macintosh PowerPoint</Application>
  <PresentationFormat>On-screen Show (4:3)</PresentationFormat>
  <Paragraphs>106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macuser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haroun sie</dc:creator>
  <cp:keywords/>
  <cp:lastModifiedBy>haroun sie</cp:lastModifiedBy>
  <cp:revision>15</cp:revision>
  <dcterms:created xsi:type="dcterms:W3CDTF">2015-06-25T12:23:06Z</dcterms:created>
  <dcterms:modified xsi:type="dcterms:W3CDTF">2015-06-25T14:27:12Z</dcterms:modified>
</cp:coreProperties>
</file>